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bg>
      <p:bgPr>
        <a:solidFill>
          <a:srgbClr val="A9A9A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308599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19250" y="6731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638919"/>
            <a:ext cx="5334001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solidFill>
          <a:schemeClr val="accent3">
            <a:hueOff val="820600"/>
            <a:lumOff val="-19411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Tx/>
              <a:defRPr sz="2800"/>
            </a:lvl1pPr>
            <a:lvl2pPr marL="685800" indent="-342900">
              <a:spcBef>
                <a:spcPts val="3200"/>
              </a:spcBef>
              <a:buClrTx/>
              <a:defRPr sz="2800"/>
            </a:lvl2pPr>
            <a:lvl3pPr marL="1028700" indent="-342900">
              <a:spcBef>
                <a:spcPts val="3200"/>
              </a:spcBef>
              <a:buClrTx/>
              <a:defRPr sz="2800"/>
            </a:lvl3pPr>
            <a:lvl4pPr marL="1371600" indent="-342900">
              <a:spcBef>
                <a:spcPts val="3200"/>
              </a:spcBef>
              <a:buClrTx/>
              <a:defRPr sz="2800"/>
            </a:lvl4pPr>
            <a:lvl5pPr marL="1714500" indent="-342900">
              <a:spcBef>
                <a:spcPts val="3200"/>
              </a:spcBef>
              <a:buClrTx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ordpress.com" TargetMode="Externa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ElegantThemes.com" TargetMode="External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en.wikipedia.org/wiki/Collaborative_software" TargetMode="External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ordPress…"/>
          <p:cNvSpPr txBox="1"/>
          <p:nvPr>
            <p:ph type="ctrTitle"/>
          </p:nvPr>
        </p:nvSpPr>
        <p:spPr>
          <a:xfrm>
            <a:off x="1270000" y="1056037"/>
            <a:ext cx="10464800" cy="3302001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6C6C6C"/>
                </a:solidFill>
              </a:defRPr>
            </a:pPr>
            <a:r>
              <a:t>WordPress</a:t>
            </a:r>
          </a:p>
          <a:p>
            <a:pPr>
              <a:defRPr>
                <a:solidFill>
                  <a:srgbClr val="6C6C6C"/>
                </a:solidFill>
              </a:defRPr>
            </a:pPr>
            <a:r>
              <a:t>Workshop</a:t>
            </a:r>
          </a:p>
        </p:txBody>
      </p:sp>
      <p:sp>
        <p:nvSpPr>
          <p:cNvPr id="120" name="Lou Judice…"/>
          <p:cNvSpPr txBox="1"/>
          <p:nvPr>
            <p:ph type="subTitle" sz="quarter" idx="1"/>
          </p:nvPr>
        </p:nvSpPr>
        <p:spPr>
          <a:xfrm>
            <a:off x="1270000" y="5560193"/>
            <a:ext cx="10464800" cy="1935214"/>
          </a:xfrm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A9A9A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Lou Judice</a:t>
            </a:r>
          </a:p>
          <a:p>
            <a:pPr>
              <a:defRPr b="1">
                <a:solidFill>
                  <a:srgbClr val="A9A9A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TCF 2019</a:t>
            </a:r>
          </a:p>
          <a:p>
            <a:pPr>
              <a:defRPr b="1">
                <a:solidFill>
                  <a:srgbClr val="A9A9A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March 23, 2019</a:t>
            </a:r>
          </a:p>
        </p:txBody>
      </p:sp>
      <p:pic>
        <p:nvPicPr>
          <p:cNvPr id="121" name="rmglogomtn3.png" descr="rmglogomtn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15701" y="7832424"/>
            <a:ext cx="6973398" cy="13816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4343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How to Get Starte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624705"/>
                    <a:lumOff val="1372"/>
                  </a:schemeClr>
                </a:solidFill>
              </a:defRPr>
            </a:lvl1pPr>
          </a:lstStyle>
          <a:p>
            <a:pPr/>
            <a:r>
              <a:t>How to Get Started</a:t>
            </a:r>
          </a:p>
        </p:txBody>
      </p:sp>
      <p:sp>
        <p:nvSpPr>
          <p:cNvPr id="148" name="You’ll need a domain name from a registrar and a host……"/>
          <p:cNvSpPr txBox="1"/>
          <p:nvPr>
            <p:ph type="body" idx="1"/>
          </p:nvPr>
        </p:nvSpPr>
        <p:spPr>
          <a:xfrm>
            <a:off x="1117600" y="2260600"/>
            <a:ext cx="11099800" cy="6286500"/>
          </a:xfrm>
          <a:prstGeom prst="rect">
            <a:avLst/>
          </a:prstGeom>
        </p:spPr>
        <p:txBody>
          <a:bodyPr/>
          <a:lstStyle/>
          <a:p>
            <a:pPr/>
            <a:r>
              <a:t>You’ll need a domain name from a registrar and a host…</a:t>
            </a:r>
          </a:p>
          <a:p>
            <a:pPr/>
            <a:r>
              <a:t>Lots out there but for getting started, I recommend </a:t>
            </a:r>
            <a:r>
              <a:rPr u="sng">
                <a:hlinkClick r:id="rId2" invalidUrl="" action="" tgtFrame="" tooltip="" history="1" highlightClick="0" endSnd="0"/>
              </a:rPr>
              <a:t>wordpress.com</a:t>
            </a:r>
            <a:r>
              <a:t>  which offers low cost paid plans.</a:t>
            </a:r>
          </a:p>
          <a:p>
            <a:pPr/>
            <a:r>
              <a:t>Any LAMP (Linux Apache MySQL PHP) host will do</a:t>
            </a:r>
          </a:p>
          <a:p>
            <a:pPr/>
            <a:r>
              <a:t>Many hosts offer WordPress packages.</a:t>
            </a:r>
          </a:p>
          <a:p>
            <a:pPr/>
            <a:r>
              <a:t>Self hosting on your own server.</a:t>
            </a:r>
          </a:p>
          <a:p>
            <a:pPr/>
            <a:r>
              <a:t>Hire an agency or individual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4343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Basi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624705"/>
                    <a:lumOff val="1372"/>
                  </a:schemeClr>
                </a:solidFill>
              </a:defRPr>
            </a:lvl1pPr>
          </a:lstStyle>
          <a:p>
            <a:pPr/>
            <a:r>
              <a:t>Basics</a:t>
            </a:r>
          </a:p>
        </p:txBody>
      </p:sp>
      <p:sp>
        <p:nvSpPr>
          <p:cNvPr id="151" name="Dashboard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Dashboard</a:t>
            </a:r>
          </a:p>
          <a:p>
            <a:pPr/>
            <a:r>
              <a:t>Pages</a:t>
            </a:r>
          </a:p>
          <a:p>
            <a:pPr/>
            <a:r>
              <a:t>Posts</a:t>
            </a:r>
          </a:p>
          <a:p>
            <a:pPr/>
            <a:r>
              <a:t>Media Library</a:t>
            </a:r>
          </a:p>
          <a:p>
            <a:pPr/>
            <a:r>
              <a:t>Plugins</a:t>
            </a:r>
          </a:p>
          <a:p>
            <a:pPr/>
            <a:r>
              <a:t>Themes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4343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5" name="Screen Shot 2018-03-16 at 2.40.52 PM.png" descr="Screen Shot 2018-03-16 at 2.40.5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55771" y="1480654"/>
            <a:ext cx="6893258" cy="67922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4343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ashboar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624705"/>
                    <a:lumOff val="1372"/>
                  </a:schemeClr>
                </a:solidFill>
              </a:defRPr>
            </a:lvl1pPr>
          </a:lstStyle>
          <a:p>
            <a:pPr/>
            <a:r>
              <a:t>Dashboard</a:t>
            </a:r>
          </a:p>
        </p:txBody>
      </p:sp>
      <p:sp>
        <p:nvSpPr>
          <p:cNvPr id="158" name="Control Center of WordPres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Control Center of WordPress</a:t>
            </a:r>
          </a:p>
          <a:p>
            <a:pPr/>
            <a:r>
              <a:t>Install and Remove Components</a:t>
            </a:r>
          </a:p>
          <a:p>
            <a:pPr/>
            <a:r>
              <a:t>Create  content</a:t>
            </a:r>
          </a:p>
          <a:p>
            <a:pPr/>
            <a:r>
              <a:t>Upload things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4343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1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2" name="Screen Shot 2018-03-16 at 2.41.34 PM.png" descr="Screen Shot 2018-03-16 at 2.41.3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7178" y="373131"/>
            <a:ext cx="9405962" cy="9007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4343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osts and Pag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624705"/>
                    <a:lumOff val="1372"/>
                  </a:schemeClr>
                </a:solidFill>
              </a:defRPr>
            </a:lvl1pPr>
          </a:lstStyle>
          <a:p>
            <a:pPr/>
            <a:r>
              <a:t>Posts and Pages</a:t>
            </a:r>
          </a:p>
        </p:txBody>
      </p:sp>
      <p:sp>
        <p:nvSpPr>
          <p:cNvPr id="165" name="The two most common forms of content are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two most common forms of content are:</a:t>
            </a:r>
          </a:p>
          <a:p>
            <a:pPr/>
            <a:r>
              <a:t>Pages - the individual, permanent parts of a website hierarchically organized by menus</a:t>
            </a:r>
          </a:p>
          <a:p>
            <a:pPr/>
            <a:r>
              <a:t>Posts - usually chronologically ordered content of text and/or images organized by category</a:t>
            </a:r>
          </a:p>
          <a:p>
            <a:pPr/>
            <a:r>
              <a:t>Some sites are all pages. Some all posts. Or a mixture. </a:t>
            </a:r>
          </a:p>
          <a:p>
            <a:pPr/>
            <a:r>
              <a:t>Posts can be used in clever ways in non-blog sites.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4343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Screen Shot 2018-03-16 at 2.50.06 PM.png" descr="Screen Shot 2018-03-16 at 2.50.0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5710" y="2012871"/>
            <a:ext cx="5923936" cy="5701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Screen Shot 2018-03-16 at 2.50.27 PM.png" descr="Screen Shot 2018-03-16 at 2.50.27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71570" y="2026057"/>
            <a:ext cx="6083520" cy="5701486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Page"/>
          <p:cNvSpPr txBox="1"/>
          <p:nvPr/>
        </p:nvSpPr>
        <p:spPr>
          <a:xfrm>
            <a:off x="2494127" y="8024470"/>
            <a:ext cx="85374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Page</a:t>
            </a:r>
          </a:p>
        </p:txBody>
      </p:sp>
      <p:sp>
        <p:nvSpPr>
          <p:cNvPr id="172" name="Post"/>
          <p:cNvSpPr txBox="1"/>
          <p:nvPr/>
        </p:nvSpPr>
        <p:spPr>
          <a:xfrm>
            <a:off x="9226499" y="8024470"/>
            <a:ext cx="77480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Post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4343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5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6" name="Screen Shot 2018-03-16 at 2.42.45 PM.png" descr="Screen Shot 2018-03-16 at 2.42.4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6557" y="823807"/>
            <a:ext cx="9211686" cy="81059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4343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9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0" name="Screen Shot 2018-03-16 at 2.43.34 PM.png" descr="Screen Shot 2018-03-16 at 2.43.3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5536" y="703789"/>
            <a:ext cx="11393728" cy="83460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4343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hem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624705"/>
                    <a:lumOff val="1372"/>
                  </a:schemeClr>
                </a:solidFill>
              </a:defRPr>
            </a:lvl1pPr>
          </a:lstStyle>
          <a:p>
            <a:pPr/>
            <a:r>
              <a:t>Themes</a:t>
            </a:r>
          </a:p>
        </p:txBody>
      </p:sp>
      <p:sp>
        <p:nvSpPr>
          <p:cNvPr id="183" name="Themes provide the look and feel of your sit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Themes provide the look and feel of your site</a:t>
            </a:r>
          </a:p>
          <a:p>
            <a:pPr/>
            <a:r>
              <a:t>Determine mobile readiness</a:t>
            </a:r>
          </a:p>
          <a:p>
            <a:pPr/>
            <a:r>
              <a:t>Some provide advanced capabilities</a:t>
            </a:r>
          </a:p>
          <a:p>
            <a:pPr/>
            <a:r>
              <a:t>Meta themes,  builder themes, etc.</a:t>
            </a:r>
          </a:p>
          <a:p>
            <a:pPr/>
            <a:r>
              <a:t>Many are free or a nominal cost</a:t>
            </a:r>
          </a:p>
          <a:p>
            <a:pPr/>
            <a:r>
              <a:t>Pick responsive (mobile ready) themes which have a support history (ie. not ones last updated 5 years ago)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4343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Objectiv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624705"/>
                    <a:lumOff val="1372"/>
                  </a:schemeClr>
                </a:solidFill>
              </a:defRPr>
            </a:lvl1pPr>
          </a:lstStyle>
          <a:p>
            <a:pPr/>
            <a:r>
              <a:t>Objective</a:t>
            </a:r>
          </a:p>
        </p:txBody>
      </p:sp>
      <p:sp>
        <p:nvSpPr>
          <p:cNvPr id="124" name="How to get started in WordPres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 to get started in WordPress</a:t>
            </a:r>
          </a:p>
          <a:p>
            <a:pPr/>
            <a:r>
              <a:t>Blog</a:t>
            </a:r>
          </a:p>
          <a:p>
            <a:pPr/>
            <a:r>
              <a:t>Photoblog</a:t>
            </a:r>
          </a:p>
          <a:p>
            <a:pPr/>
            <a:r>
              <a:t>Business or Organization site</a:t>
            </a:r>
          </a:p>
          <a:p>
            <a:pPr/>
            <a:r>
              <a:t>Tips &amp; Tricks</a:t>
            </a:r>
          </a:p>
          <a:p>
            <a:pPr/>
            <a:r>
              <a:t>Examples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4343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7" name="Screen Shot 2018-03-16 at 2.39.08 PM.png" descr="Screen Shot 2018-03-16 at 2.39.0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103" y="1235002"/>
            <a:ext cx="11930594" cy="72835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4343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ugi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624705"/>
                    <a:lumOff val="1372"/>
                  </a:schemeClr>
                </a:solidFill>
              </a:defRPr>
            </a:lvl1pPr>
          </a:lstStyle>
          <a:p>
            <a:pPr/>
            <a:r>
              <a:t>Plugins</a:t>
            </a:r>
          </a:p>
        </p:txBody>
      </p:sp>
      <p:sp>
        <p:nvSpPr>
          <p:cNvPr id="190" name="Plugins add capabilitie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Plugins add capabilities</a:t>
            </a:r>
          </a:p>
          <a:p>
            <a:pPr/>
            <a:r>
              <a:t>50,000+ available</a:t>
            </a:r>
          </a:p>
          <a:p>
            <a:pPr/>
            <a:r>
              <a:t>Be wary of support level, usage, version compatibility</a:t>
            </a:r>
          </a:p>
          <a:p>
            <a:pPr/>
            <a:r>
              <a:t>Plugins are a common attack vector</a:t>
            </a:r>
          </a:p>
          <a:p>
            <a:pPr/>
            <a:r>
              <a:t>Security, e-commerce, font extensions, slideshows, banners, email functions, performance etc.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4343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Screen Shot 2018-03-16 at 2.38.16 PM.png" descr="Screen Shot 2018-03-16 at 2.38.1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4389" y="878480"/>
            <a:ext cx="11396022" cy="79966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4343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Medi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624705"/>
                    <a:lumOff val="1372"/>
                  </a:schemeClr>
                </a:solidFill>
              </a:defRPr>
            </a:lvl1pPr>
          </a:lstStyle>
          <a:p>
            <a:pPr/>
            <a:r>
              <a:t>Media</a:t>
            </a:r>
          </a:p>
        </p:txBody>
      </p:sp>
      <p:sp>
        <p:nvSpPr>
          <p:cNvPr id="197" name="Image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Images</a:t>
            </a:r>
          </a:p>
          <a:p>
            <a:pPr/>
            <a:r>
              <a:t>PDF’s</a:t>
            </a:r>
          </a:p>
          <a:p>
            <a:pPr/>
            <a:r>
              <a:t>DOC, PPT but beware of client compatibility</a:t>
            </a:r>
          </a:p>
          <a:p>
            <a:pPr/>
            <a:r>
              <a:t>Videos (not recommended, use YouTube or Vimeo)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4343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1" name="Screen Shot 2018-03-16 at 2.56.14 PM.png" descr="Screen Shot 2018-03-16 at 2.56.1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6575" y="756736"/>
            <a:ext cx="9931650" cy="82401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4343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omm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624705"/>
                    <a:lumOff val="1372"/>
                  </a:schemeClr>
                </a:solidFill>
              </a:defRPr>
            </a:lvl1pPr>
          </a:lstStyle>
          <a:p>
            <a:pPr/>
            <a:r>
              <a:t>Comments</a:t>
            </a:r>
          </a:p>
        </p:txBody>
      </p:sp>
      <p:sp>
        <p:nvSpPr>
          <p:cNvPr id="204" name="If not needed - turn off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If not needed - turn off</a:t>
            </a:r>
          </a:p>
          <a:p>
            <a:pPr/>
            <a:r>
              <a:t>If needed set to require approval or enable logins</a:t>
            </a:r>
          </a:p>
          <a:p>
            <a:pPr/>
            <a:r>
              <a:t>You will be spammed - unforeseen consequences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4343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Div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624705"/>
                    <a:lumOff val="1372"/>
                  </a:schemeClr>
                </a:solidFill>
              </a:defRPr>
            </a:lvl1pPr>
          </a:lstStyle>
          <a:p>
            <a:pPr/>
            <a:r>
              <a:t>Divi</a:t>
            </a:r>
          </a:p>
        </p:txBody>
      </p:sp>
      <p:sp>
        <p:nvSpPr>
          <p:cNvPr id="207" name="Divi is a framework “theme” from ElegantThemes.co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Divi is a framework “theme” from </a:t>
            </a:r>
            <a:r>
              <a:rPr u="sng">
                <a:hlinkClick r:id="rId2" invalidUrl="" action="" tgtFrame="" tooltip="" history="1" highlightClick="0" endSnd="0"/>
              </a:rPr>
              <a:t>ElegantThemes.com</a:t>
            </a:r>
          </a:p>
          <a:p>
            <a:pPr/>
            <a:r>
              <a:t>300,000 users  (many agencies)</a:t>
            </a:r>
          </a:p>
          <a:p>
            <a:pPr/>
            <a:r>
              <a:t>block oriented design</a:t>
            </a:r>
          </a:p>
          <a:p>
            <a:pPr/>
            <a:r>
              <a:t>Many functional modules</a:t>
            </a:r>
          </a:p>
          <a:p>
            <a:pPr/>
            <a:r>
              <a:t>Very highly recommended</a:t>
            </a:r>
          </a:p>
          <a:p>
            <a:pPr>
              <a:defRPr b="1" i="1">
                <a:solidFill>
                  <a:schemeClr val="accent4">
                    <a:hueOff val="-624705"/>
                    <a:lumOff val="1372"/>
                  </a:schemeClr>
                </a:solidFill>
              </a:defRPr>
            </a:pPr>
            <a:r>
              <a:t>Need to install “Classic Editor” plug-in to disable V5.x block editor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4343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1" name="Screen Shot 2019-03-21 at 11.21.03 AM.png" descr="Screen Shot 2019-03-21 at 11.21.03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2859" y="612006"/>
            <a:ext cx="9128741" cy="85295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4343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5" name="Screen Shot 2019-03-21 at 11.22.04 AM.png" descr="Screen Shot 2019-03-21 at 11.22.0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8516" y="556818"/>
            <a:ext cx="9087768" cy="86399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4343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Screen Shot 2019-03-21 at 11.22.54 AM.png" descr="Screen Shot 2019-03-21 at 11.22.5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5632" y="1693990"/>
            <a:ext cx="11213536" cy="63656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4343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About M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624705"/>
                    <a:lumOff val="1372"/>
                  </a:schemeClr>
                </a:solidFill>
              </a:defRPr>
            </a:lvl1pPr>
          </a:lstStyle>
          <a:p>
            <a:pPr/>
            <a:r>
              <a:t>About Me</a:t>
            </a:r>
          </a:p>
        </p:txBody>
      </p:sp>
      <p:sp>
        <p:nvSpPr>
          <p:cNvPr id="127" name="30+ years RCA, GE, DEC, HP - engineering, marketing, consulting, etc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30+ years RCA, GE, DEC, HP - engineering, marketing, consulting, etc.</a:t>
            </a:r>
          </a:p>
          <a:p>
            <a:pPr/>
            <a:r>
              <a:t>Founder of RMG:  Consulting, Design, Hosting</a:t>
            </a:r>
          </a:p>
          <a:p>
            <a:pPr/>
            <a:r>
              <a:t>Developed 100’s of WordPress sites</a:t>
            </a:r>
          </a:p>
          <a:p>
            <a:pPr/>
            <a:r>
              <a:t>40+ sites under management:  Corporate, Government, Small / Medium Business</a:t>
            </a:r>
          </a:p>
          <a:p>
            <a:pPr/>
            <a:r>
              <a:t>TCF Board Member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4343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WooCommer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624705"/>
                    <a:lumOff val="1372"/>
                  </a:schemeClr>
                </a:solidFill>
              </a:defRPr>
            </a:lvl1pPr>
          </a:lstStyle>
          <a:p>
            <a:pPr/>
            <a:r>
              <a:t>WooCommerce</a:t>
            </a:r>
          </a:p>
        </p:txBody>
      </p:sp>
      <p:sp>
        <p:nvSpPr>
          <p:cNvPr id="222" name="Comprehensive e-commerce solutio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55600" indent="-355600" defTabSz="467359">
              <a:spcBef>
                <a:spcPts val="3300"/>
              </a:spcBef>
              <a:defRPr sz="2560"/>
            </a:pPr>
            <a:r>
              <a:t>Comprehensive e-commerce solution</a:t>
            </a:r>
          </a:p>
          <a:p>
            <a:pPr marL="355600" indent="-355600" defTabSz="467359">
              <a:spcBef>
                <a:spcPts val="3300"/>
              </a:spcBef>
              <a:defRPr sz="2560"/>
            </a:pPr>
            <a:r>
              <a:t>Very widely used</a:t>
            </a:r>
          </a:p>
          <a:p>
            <a:pPr marL="355600" indent="-355600" defTabSz="467359">
              <a:spcBef>
                <a:spcPts val="3300"/>
              </a:spcBef>
              <a:defRPr sz="2560"/>
            </a:pPr>
            <a:r>
              <a:t>Free….  well not really!</a:t>
            </a:r>
          </a:p>
          <a:p>
            <a:pPr marL="355600" indent="-355600" defTabSz="467359">
              <a:spcBef>
                <a:spcPts val="3300"/>
              </a:spcBef>
              <a:defRPr sz="2560"/>
            </a:pPr>
            <a:r>
              <a:t>Extensive eco-system of add-ons and add-add-ons</a:t>
            </a:r>
          </a:p>
          <a:p>
            <a:pPr marL="355600" indent="-355600" defTabSz="467359">
              <a:spcBef>
                <a:spcPts val="3300"/>
              </a:spcBef>
              <a:defRPr sz="2560"/>
            </a:pPr>
            <a:r>
              <a:t>Subscriptions, ticketing, membership, payment gateways, etc.</a:t>
            </a:r>
          </a:p>
          <a:p>
            <a:pPr marL="355600" indent="-355600" defTabSz="467359">
              <a:spcBef>
                <a:spcPts val="3300"/>
              </a:spcBef>
              <a:defRPr sz="2560"/>
            </a:pPr>
            <a:r>
              <a:t>Challenging to fit complex real world business models</a:t>
            </a:r>
          </a:p>
          <a:p>
            <a:pPr marL="355600" indent="-355600" defTabSz="467359">
              <a:spcBef>
                <a:spcPts val="3300"/>
              </a:spcBef>
              <a:defRPr sz="2560"/>
            </a:pPr>
            <a:r>
              <a:t>Customization demands real expertise</a:t>
            </a:r>
          </a:p>
          <a:p>
            <a:pPr marL="355600" indent="-355600" defTabSz="467359">
              <a:spcBef>
                <a:spcPts val="3300"/>
              </a:spcBef>
              <a:defRPr sz="2560">
                <a:solidFill>
                  <a:schemeClr val="accent4"/>
                </a:solidFill>
              </a:defRPr>
            </a:pPr>
            <a:r>
              <a:t>Never edit functions.php from dashboard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4343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Mai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624705"/>
                    <a:lumOff val="1372"/>
                  </a:schemeClr>
                </a:solidFill>
              </a:defRPr>
            </a:lvl1pPr>
          </a:lstStyle>
          <a:p>
            <a:pPr/>
            <a:r>
              <a:t>Mail</a:t>
            </a:r>
          </a:p>
        </p:txBody>
      </p:sp>
      <p:sp>
        <p:nvSpPr>
          <p:cNvPr id="225" name="Mail is frequently part of a solutio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Mail is frequently part of a solution</a:t>
            </a:r>
          </a:p>
          <a:p>
            <a:pPr/>
            <a:r>
              <a:t>Contact forms, transactional mail, etc.</a:t>
            </a:r>
          </a:p>
          <a:p>
            <a:pPr/>
            <a:r>
              <a:t>Mail from programs is often detected as spam</a:t>
            </a:r>
          </a:p>
          <a:p>
            <a:pPr/>
            <a:r>
              <a:t>Test, test, test</a:t>
            </a:r>
          </a:p>
          <a:p>
            <a:pPr/>
            <a:r>
              <a:t>Easy WP Mail plugin to shift to SMTP</a:t>
            </a:r>
          </a:p>
          <a:p>
            <a:pPr/>
            <a:r>
              <a:t>SMTP2GO, AWS SES for business grade solutions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4343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E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624705"/>
                    <a:lumOff val="1372"/>
                  </a:schemeClr>
                </a:solidFill>
              </a:defRPr>
            </a:lvl1pPr>
          </a:lstStyle>
          <a:p>
            <a:pPr/>
            <a:r>
              <a:t>SEO</a:t>
            </a:r>
          </a:p>
        </p:txBody>
      </p:sp>
      <p:sp>
        <p:nvSpPr>
          <p:cNvPr id="228" name="Success on the web is about balance: content, user friendliness, backlinks, mobile, social media strategy.…"/>
          <p:cNvSpPr txBox="1"/>
          <p:nvPr>
            <p:ph type="body" idx="1"/>
          </p:nvPr>
        </p:nvSpPr>
        <p:spPr>
          <a:xfrm>
            <a:off x="1257300" y="2597150"/>
            <a:ext cx="11099800" cy="6286500"/>
          </a:xfrm>
          <a:prstGeom prst="rect">
            <a:avLst/>
          </a:prstGeom>
        </p:spPr>
        <p:txBody>
          <a:bodyPr/>
          <a:lstStyle/>
          <a:p>
            <a:pPr/>
            <a:r>
              <a:t>Success on the web is about balance: content, user friendliness, backlinks, mobile, social media strategy.</a:t>
            </a:r>
          </a:p>
          <a:p>
            <a:pPr/>
            <a:r>
              <a:t>There is no magic “SEO” trick to draw visitors or boost rankings.</a:t>
            </a:r>
          </a:p>
          <a:p>
            <a:pPr/>
            <a:r>
              <a:t>Old ideas like keyword stuffing and hidden text will get you in trouble.</a:t>
            </a:r>
          </a:p>
          <a:p>
            <a:pPr/>
            <a:r>
              <a:t>Plug-ins that maintain your XML Sitemap are useful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4343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upport Resourc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624705"/>
                    <a:lumOff val="1372"/>
                  </a:schemeClr>
                </a:solidFill>
              </a:defRPr>
            </a:lvl1pPr>
          </a:lstStyle>
          <a:p>
            <a:pPr/>
            <a:r>
              <a:t>Support Resources</a:t>
            </a:r>
          </a:p>
        </p:txBody>
      </p:sp>
      <p:sp>
        <p:nvSpPr>
          <p:cNvPr id="231" name="WordPress.org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WordPress.</a:t>
            </a:r>
            <a:r>
              <a:rPr>
                <a:solidFill>
                  <a:schemeClr val="accent4"/>
                </a:solidFill>
              </a:rPr>
              <a:t>org</a:t>
            </a:r>
          </a:p>
          <a:p>
            <a:pPr/>
            <a:r>
              <a:t>Many WordPress focused blogs</a:t>
            </a:r>
          </a:p>
          <a:p>
            <a:pPr/>
            <a:r>
              <a:t>Google any issue, you should find an answer</a:t>
            </a:r>
          </a:p>
          <a:p>
            <a:pPr/>
            <a:r>
              <a:t>rmg.llc/downloads</a:t>
            </a:r>
          </a:p>
          <a:p>
            <a:pPr/>
            <a:r>
              <a:t>This presentation + security primer</a:t>
            </a:r>
          </a:p>
        </p:txBody>
      </p:sp>
      <p:sp>
        <p:nvSpPr>
          <p:cNvPr id="232" name="Text"/>
          <p:cNvSpPr txBox="1"/>
          <p:nvPr/>
        </p:nvSpPr>
        <p:spPr>
          <a:xfrm>
            <a:off x="4597196" y="4590389"/>
            <a:ext cx="1303733" cy="57282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marL="444500" indent="-444500" algn="l">
              <a:spcBef>
                <a:spcPts val="4200"/>
              </a:spcBef>
              <a:buSzPct val="145000"/>
              <a:buChar char="•"/>
              <a:defRPr b="0"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4343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Examples"/>
          <p:cNvSpPr txBox="1"/>
          <p:nvPr>
            <p:ph type="title"/>
          </p:nvPr>
        </p:nvSpPr>
        <p:spPr>
          <a:xfrm>
            <a:off x="952500" y="1169764"/>
            <a:ext cx="11099800" cy="7414072"/>
          </a:xfrm>
          <a:prstGeom prst="rect">
            <a:avLst/>
          </a:prstGeom>
        </p:spPr>
        <p:txBody>
          <a:bodyPr/>
          <a:lstStyle/>
          <a:p>
            <a:pPr defTabSz="443991">
              <a:defRPr sz="8588">
                <a:solidFill>
                  <a:schemeClr val="accent4"/>
                </a:solidFill>
              </a:defRPr>
            </a:pPr>
          </a:p>
          <a:p>
            <a:pPr defTabSz="443991">
              <a:defRPr sz="8588">
                <a:solidFill>
                  <a:schemeClr val="accent4"/>
                </a:solidFill>
              </a:defRPr>
            </a:pPr>
          </a:p>
          <a:p>
            <a:pPr defTabSz="443991">
              <a:defRPr sz="8588">
                <a:solidFill>
                  <a:schemeClr val="accent4"/>
                </a:solidFill>
              </a:defRPr>
            </a:pPr>
            <a:r>
              <a:t>Examples</a:t>
            </a:r>
          </a:p>
          <a:p>
            <a:pPr defTabSz="443991">
              <a:defRPr sz="8588">
                <a:solidFill>
                  <a:schemeClr val="accent4"/>
                </a:solidFill>
              </a:defRPr>
            </a:pPr>
          </a:p>
          <a:p>
            <a:pPr defTabSz="443991">
              <a:defRPr sz="608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4343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8" name="Screen Shot 2019-03-21 at 3.21.17 PM.png" descr="Screen Shot 2019-03-21 at 3.21.1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7626" y="399332"/>
            <a:ext cx="8749548" cy="89549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1">
            <a:hueOff val="118245"/>
            <a:lumOff val="-11372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1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2" name="Screen Shot 2019-03-21 at 3.22.43 PM.png" descr="Screen Shot 2019-03-21 at 3.22.4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19293" y="302914"/>
            <a:ext cx="8966214" cy="91477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6">
            <a:hueOff val="-119728"/>
            <a:satOff val="5580"/>
            <a:lumOff val="-12961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5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6" name="Screen Shot 2019-03-21 at 3.23.30 PM.png" descr="Screen Shot 2019-03-21 at 3.23.3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5364" y="417253"/>
            <a:ext cx="8694072" cy="89190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5">
            <a:hueOff val="106375"/>
            <a:satOff val="9554"/>
            <a:lumOff val="-13516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9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0" name="Screen Shot 2019-03-21 at 3.33.41 PM.png" descr="Screen Shot 2019-03-21 at 3.33.4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6025" y="252181"/>
            <a:ext cx="8732750" cy="92492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6">
            <a:hueOff val="-532886"/>
            <a:satOff val="8757"/>
            <a:lumOff val="-2524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3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4" name="Screen Shot 2019-03-21 at 3.24.52 PM.png" descr="Screen Shot 2019-03-21 at 3.24.5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2155" y="370081"/>
            <a:ext cx="8820490" cy="90134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4343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WordPress is the worst system in the world for building a website.…"/>
          <p:cNvSpPr txBox="1"/>
          <p:nvPr>
            <p:ph type="title"/>
          </p:nvPr>
        </p:nvSpPr>
        <p:spPr>
          <a:xfrm>
            <a:off x="952500" y="520030"/>
            <a:ext cx="11099800" cy="8713540"/>
          </a:xfrm>
          <a:prstGeom prst="rect">
            <a:avLst/>
          </a:prstGeom>
        </p:spPr>
        <p:txBody>
          <a:bodyPr/>
          <a:lstStyle/>
          <a:p>
            <a:pPr/>
            <a:r>
              <a:t>WordPress is the worst system in the world for building a website.</a:t>
            </a:r>
          </a:p>
          <a:p>
            <a:pPr/>
          </a:p>
          <a:p>
            <a:pPr>
              <a:defRPr>
                <a:solidFill>
                  <a:schemeClr val="accent4">
                    <a:hueOff val="-624705"/>
                    <a:lumOff val="1372"/>
                  </a:schemeClr>
                </a:solidFill>
              </a:defRPr>
            </a:pPr>
            <a:r>
              <a:t>Except for ALL </a:t>
            </a:r>
          </a:p>
          <a:p>
            <a:pPr>
              <a:defRPr>
                <a:solidFill>
                  <a:schemeClr val="accent4">
                    <a:hueOff val="-624705"/>
                    <a:lumOff val="1372"/>
                  </a:schemeClr>
                </a:solidFill>
              </a:defRPr>
            </a:pPr>
            <a:r>
              <a:t>of the others.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4">
            <a:hueOff val="-1109302"/>
            <a:lumOff val="-647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7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8" name="Screen Shot 2019-03-21 at 3.26.17 PM.png" descr="Screen Shot 2019-03-21 at 3.26.1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3737" y="463786"/>
            <a:ext cx="8617326" cy="88260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1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2" name="Screen Shot 2019-03-21 at 3.27.40 PM.png" descr="Screen Shot 2019-03-21 at 3.27.4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03964" y="364878"/>
            <a:ext cx="8796872" cy="90238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5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6" name="Screen Shot 2019-03-21 at 3.29.19 PM.png" descr="Screen Shot 2019-03-21 at 3.29.1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5502" y="560178"/>
            <a:ext cx="8573796" cy="86332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2">
            <a:hueOff val="195715"/>
            <a:lumOff val="-15294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9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0" name="Screen Shot 2019-03-21 at 3.30.56 PM.png" descr="Screen Shot 2019-03-21 at 3.30.5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6374" y="667301"/>
            <a:ext cx="8232052" cy="84189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1">
            <a:hueOff val="118245"/>
            <a:lumOff val="-11372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4" name="Screen Shot 2019-03-21 at 3.31.59 PM.png" descr="Screen Shot 2019-03-21 at 3.31.5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5682" y="409401"/>
            <a:ext cx="8993435" cy="89347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7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8" name="Screen Shot 2019-03-21 at 3.38.32 PM.png" descr="Screen Shot 2019-03-21 at 3.38.3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55792" y="599229"/>
            <a:ext cx="8093216" cy="85551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5">
            <a:hueOff val="-36178"/>
            <a:satOff val="6507"/>
            <a:lumOff val="-23518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1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2" name="Screen Shot 2019-03-21 at 3.40.17 PM.png" descr="Screen Shot 2019-03-21 at 3.40.1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41134" y="541598"/>
            <a:ext cx="8122532" cy="86704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4343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5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6" name="Screen Shot 2019-03-21 at 3.43.27 PM.png" descr="Screen Shot 2019-03-21 at 3.43.2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2201" y="635885"/>
            <a:ext cx="8040398" cy="84818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9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0" name="Screen Shot 2019-03-21 at 3.47.28 PM.png" descr="Screen Shot 2019-03-21 at 3.47.2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0224" y="561812"/>
            <a:ext cx="8164352" cy="86299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432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1">
            <a:hueOff val="118245"/>
            <a:lumOff val="-11372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3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1212" y="730439"/>
            <a:ext cx="8582376" cy="82927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4343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What Is WordPress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624705"/>
                    <a:lumOff val="1372"/>
                  </a:schemeClr>
                </a:solidFill>
              </a:defRPr>
            </a:lvl1pPr>
          </a:lstStyle>
          <a:p>
            <a:pPr/>
            <a:r>
              <a:t>What Is WordPress?</a:t>
            </a:r>
          </a:p>
        </p:txBody>
      </p:sp>
      <p:sp>
        <p:nvSpPr>
          <p:cNvPr id="132" name="WordPress is a Content Management Syste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22275" indent="-422275" defTabSz="554990">
              <a:spcBef>
                <a:spcPts val="3900"/>
              </a:spcBef>
              <a:defRPr sz="3040"/>
            </a:pPr>
            <a:r>
              <a:t>WordPress is a Content Management System</a:t>
            </a:r>
          </a:p>
          <a:p>
            <a:pPr marL="422275" indent="-422275" defTabSz="554990">
              <a:spcBef>
                <a:spcPts val="3900"/>
              </a:spcBef>
              <a:defRPr sz="3040"/>
            </a:pPr>
            <a:r>
              <a:t>A </a:t>
            </a:r>
            <a:r>
              <a:rPr b="1"/>
              <a:t>content management system</a:t>
            </a:r>
            <a:r>
              <a:t> (</a:t>
            </a:r>
            <a:r>
              <a:rPr b="1"/>
              <a:t>CMS</a:t>
            </a:r>
            <a:r>
              <a:t>) is a computer application that supports the creation and modification of digital content. It typically supports multiple users in a </a:t>
            </a:r>
            <a:r>
              <a:rPr>
                <a:hlinkClick r:id="rId2" invalidUrl="" action="" tgtFrame="" tooltip="" history="1" highlightClick="0" endSnd="0"/>
              </a:rPr>
              <a:t>collaborative environment</a:t>
            </a:r>
            <a:r>
              <a:t>. Examples:  WordPress, Joomla, Drupal, SiteCore</a:t>
            </a:r>
          </a:p>
          <a:p>
            <a:pPr marL="422275" indent="-422275" defTabSz="554990">
              <a:spcBef>
                <a:spcPts val="3900"/>
              </a:spcBef>
              <a:defRPr sz="3040"/>
            </a:pPr>
            <a:r>
              <a:t>WordPress is Freely Distributed, Open Source</a:t>
            </a:r>
          </a:p>
          <a:p>
            <a:pPr marL="422275" indent="-422275" defTabSz="554990">
              <a:spcBef>
                <a:spcPts val="3900"/>
              </a:spcBef>
              <a:defRPr sz="3040"/>
            </a:pPr>
            <a:r>
              <a:t>WordPress is based on PHP and MySQL</a:t>
            </a:r>
          </a:p>
          <a:p>
            <a:pPr marL="422275" indent="-422275" defTabSz="554990">
              <a:spcBef>
                <a:spcPts val="3900"/>
              </a:spcBef>
              <a:defRPr sz="3040"/>
            </a:pPr>
            <a:r>
              <a:t>Search Engine Friendly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7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8" name="Screen Shot 2019-03-22 at 10.57.17 AM.png" descr="Screen Shot 2019-03-22 at 10.57.1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7662" y="313561"/>
            <a:ext cx="9689476" cy="91264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1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77951" y="857250"/>
            <a:ext cx="4648898" cy="8039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5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6" name="Screen Shot 2019-03-22 at 11.00.16 AM.png" descr="Screen Shot 2019-03-22 at 11.00.16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4604" y="2383888"/>
            <a:ext cx="7797792" cy="5740327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Arrow"/>
          <p:cNvSpPr/>
          <p:nvPr/>
        </p:nvSpPr>
        <p:spPr>
          <a:xfrm rot="9220475">
            <a:off x="8546396" y="5609067"/>
            <a:ext cx="2263226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rmglogomtn3.png" descr="rmglogomtn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4859" y="3977935"/>
            <a:ext cx="9073240" cy="1797730"/>
          </a:xfrm>
          <a:prstGeom prst="rect">
            <a:avLst/>
          </a:prstGeom>
          <a:ln w="25400">
            <a:miter lim="400000"/>
          </a:ln>
        </p:spPr>
      </p:pic>
      <p:sp>
        <p:nvSpPr>
          <p:cNvPr id="310" name="rmg.llc/downloads"/>
          <p:cNvSpPr txBox="1"/>
          <p:nvPr/>
        </p:nvSpPr>
        <p:spPr>
          <a:xfrm>
            <a:off x="3123977" y="6443417"/>
            <a:ext cx="6756846" cy="1006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solidFill>
                  <a:srgbClr val="434343"/>
                </a:solidFill>
              </a:defRPr>
            </a:lvl1pPr>
          </a:lstStyle>
          <a:p>
            <a:pPr/>
            <a:r>
              <a:t>rmg.llc/downloads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4343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WordPres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624705"/>
                    <a:lumOff val="1372"/>
                  </a:schemeClr>
                </a:solidFill>
              </a:defRPr>
            </a:lvl1pPr>
          </a:lstStyle>
          <a:p>
            <a:pPr/>
            <a:r>
              <a:t>WordPress</a:t>
            </a:r>
          </a:p>
        </p:txBody>
      </p:sp>
      <p:sp>
        <p:nvSpPr>
          <p:cNvPr id="135" name="Most popular web publishing platform…"/>
          <p:cNvSpPr txBox="1"/>
          <p:nvPr>
            <p:ph type="body" idx="1"/>
          </p:nvPr>
        </p:nvSpPr>
        <p:spPr>
          <a:xfrm>
            <a:off x="952500" y="2597150"/>
            <a:ext cx="11099800" cy="6286500"/>
          </a:xfrm>
          <a:prstGeom prst="rect">
            <a:avLst/>
          </a:prstGeom>
        </p:spPr>
        <p:txBody>
          <a:bodyPr/>
          <a:lstStyle/>
          <a:p>
            <a:pPr marL="391159" indent="-391159" defTabSz="514095">
              <a:spcBef>
                <a:spcPts val="3600"/>
              </a:spcBef>
              <a:defRPr sz="2816"/>
            </a:pPr>
            <a:r>
              <a:t>Most popular web publishing platform </a:t>
            </a:r>
          </a:p>
          <a:p>
            <a:pPr marL="391159" indent="-391159" defTabSz="514095">
              <a:spcBef>
                <a:spcPts val="3600"/>
              </a:spcBef>
              <a:defRPr sz="2816"/>
            </a:pPr>
            <a:r>
              <a:t>Over 60 million sites</a:t>
            </a:r>
          </a:p>
          <a:p>
            <a:pPr marL="391159" indent="-391159" defTabSz="514095">
              <a:spcBef>
                <a:spcPts val="3600"/>
              </a:spcBef>
              <a:defRPr sz="2816"/>
            </a:pPr>
            <a:r>
              <a:t>Over 30% of the top 10 million sites</a:t>
            </a:r>
          </a:p>
          <a:p>
            <a:pPr marL="391159" indent="-391159" defTabSz="514095">
              <a:spcBef>
                <a:spcPts val="3600"/>
              </a:spcBef>
              <a:defRPr sz="2816"/>
            </a:pPr>
            <a:r>
              <a:t>Getting a site up and running (and maintaining it) is relatively easy.</a:t>
            </a:r>
          </a:p>
          <a:p>
            <a:pPr marL="391159" indent="-391159" defTabSz="514095">
              <a:spcBef>
                <a:spcPts val="3600"/>
              </a:spcBef>
              <a:defRPr sz="2816"/>
            </a:pPr>
            <a:r>
              <a:t>Editing content is very easy</a:t>
            </a:r>
          </a:p>
          <a:p>
            <a:pPr marL="391159" indent="-391159" defTabSz="514095">
              <a:spcBef>
                <a:spcPts val="3600"/>
              </a:spcBef>
              <a:defRPr sz="2816"/>
            </a:pPr>
            <a:r>
              <a:t>Mobile friendly (using responsive themes)</a:t>
            </a:r>
          </a:p>
          <a:p>
            <a:pPr marL="391159" indent="-391159" defTabSz="514095">
              <a:spcBef>
                <a:spcPts val="3600"/>
              </a:spcBef>
              <a:defRPr sz="2816"/>
            </a:pPr>
            <a:r>
              <a:t>Advanced features require extensive expertise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4343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Downsid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624705"/>
                    <a:lumOff val="1372"/>
                  </a:schemeClr>
                </a:solidFill>
              </a:defRPr>
            </a:lvl1pPr>
          </a:lstStyle>
          <a:p>
            <a:pPr/>
            <a:r>
              <a:t>Downsides</a:t>
            </a:r>
          </a:p>
        </p:txBody>
      </p:sp>
      <p:sp>
        <p:nvSpPr>
          <p:cNvPr id="138" name="Lot of overhead for simple site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Lot of overhead for simple sites</a:t>
            </a:r>
          </a:p>
          <a:p>
            <a:pPr/>
            <a:r>
              <a:t>Annoying editor </a:t>
            </a:r>
          </a:p>
          <a:p>
            <a:pPr/>
            <a:r>
              <a:t>So popular, its a hacker magnet</a:t>
            </a:r>
          </a:p>
          <a:p>
            <a:pPr/>
            <a:r>
              <a:t>Brute Force attacks</a:t>
            </a:r>
          </a:p>
          <a:p>
            <a:pPr/>
            <a:r>
              <a:t>But with care (which we will cover) it is very secure</a:t>
            </a:r>
          </a:p>
          <a:p>
            <a:pPr>
              <a:defRPr i="1">
                <a:solidFill>
                  <a:srgbClr val="FF7A28"/>
                </a:solidFill>
              </a:defRPr>
            </a:pPr>
            <a:r>
              <a:t>If you don’t plan to maintain your site and keep it up to date, get someone to do it for you.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4343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How I Got Started With WordPres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>
                <a:solidFill>
                  <a:schemeClr val="accent4">
                    <a:hueOff val="-624705"/>
                    <a:lumOff val="1372"/>
                  </a:schemeClr>
                </a:solidFill>
              </a:defRPr>
            </a:lvl1pPr>
          </a:lstStyle>
          <a:p>
            <a:pPr/>
            <a:r>
              <a:t>How I Got Started With WordPress</a:t>
            </a:r>
          </a:p>
        </p:txBody>
      </p:sp>
      <p:sp>
        <p:nvSpPr>
          <p:cNvPr id="141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4436" y="3014890"/>
            <a:ext cx="10455928" cy="5881460"/>
          </a:xfrm>
          <a:prstGeom prst="rect">
            <a:avLst/>
          </a:prstGeom>
          <a:ln w="76200">
            <a:solidFill>
              <a:srgbClr val="FFFFFF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4343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Alternativ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hueOff val="-624705"/>
                    <a:lumOff val="1372"/>
                  </a:schemeClr>
                </a:solidFill>
              </a:defRPr>
            </a:lvl1pPr>
          </a:lstStyle>
          <a:p>
            <a:pPr/>
            <a:r>
              <a:t>Alternatives</a:t>
            </a:r>
          </a:p>
        </p:txBody>
      </p:sp>
      <p:sp>
        <p:nvSpPr>
          <p:cNvPr id="145" name="Joomla/Drupal:   feature rich, complicated, good for big teams…"/>
          <p:cNvSpPr txBox="1"/>
          <p:nvPr>
            <p:ph type="body" idx="1"/>
          </p:nvPr>
        </p:nvSpPr>
        <p:spPr>
          <a:xfrm>
            <a:off x="952500" y="2597150"/>
            <a:ext cx="11099800" cy="6286500"/>
          </a:xfrm>
          <a:prstGeom prst="rect">
            <a:avLst/>
          </a:prstGeom>
        </p:spPr>
        <p:txBody>
          <a:bodyPr/>
          <a:lstStyle/>
          <a:p>
            <a:pPr/>
            <a:r>
              <a:t>Joomla/Drupal:   feature rich, complicated, good for big teams</a:t>
            </a:r>
          </a:p>
          <a:p>
            <a:pPr/>
            <a:r>
              <a:t>Sitecore: steep learning curve, expensive</a:t>
            </a:r>
          </a:p>
          <a:p>
            <a:pPr/>
            <a:r>
              <a:t>Wix: very limited, proprietary system</a:t>
            </a:r>
          </a:p>
          <a:p>
            <a:pPr/>
            <a:r>
              <a:t>Facebook: at their mercy</a:t>
            </a:r>
          </a:p>
          <a:p>
            <a:pPr>
              <a:defRPr strike="sngStrike"/>
            </a:pPr>
            <a:r>
              <a:t>Google+</a:t>
            </a:r>
            <a:r>
              <a:rPr strike="noStrike"/>
              <a:t>  (see Facebook)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